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12/20/2016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12/20/2016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a:t>ELEKTROMAGNETNI TALASI</a:t>
            </a:r>
          </a:p>
        </p:txBody>
      </p:sp>
      <p:sp>
        <p:nvSpPr>
          <p:cNvPr id="3" name="Subtitle 2"/>
          <p:cNvSpPr>
            <a:spLocks noGrp="1"/>
          </p:cNvSpPr>
          <p:nvPr>
            <p:ph type="subTitle" idx="1"/>
          </p:nvPr>
        </p:nvSpPr>
        <p:spPr>
          <a:xfrm>
            <a:off x="810001" y="5280846"/>
            <a:ext cx="10572000" cy="1398250"/>
          </a:xfrm>
        </p:spPr>
        <p:txBody>
          <a:bodyPr>
            <a:normAutofit/>
          </a:bodyPr>
          <a:lstStyle/>
          <a:p>
            <a:r>
              <a:rPr lang="sr-Latn-RS" sz="3600" dirty="0"/>
              <a:t>Tatjana Veljić</a:t>
            </a:r>
            <a:r>
              <a:rPr lang="sr-Latn-RS" sz="3600" dirty="0" smtClean="0"/>
              <a:t>, Martin Veljković </a:t>
            </a:r>
            <a:r>
              <a:rPr lang="sr-Latn-RS" sz="3600" dirty="0"/>
              <a:t>II4 </a:t>
            </a:r>
          </a:p>
          <a:p>
            <a:endParaRPr lang="sr-Latn-RS" dirty="0"/>
          </a:p>
        </p:txBody>
      </p:sp>
    </p:spTree>
    <p:extLst>
      <p:ext uri="{BB962C8B-B14F-4D97-AF65-F5344CB8AC3E}">
        <p14:creationId xmlns:p14="http://schemas.microsoft.com/office/powerpoint/2010/main" val="39714357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7735" y="0"/>
            <a:ext cx="9619047" cy="6848649"/>
          </a:xfrm>
          <a:prstGeom prst="rect">
            <a:avLst/>
          </a:prstGeom>
        </p:spPr>
      </p:pic>
    </p:spTree>
    <p:extLst>
      <p:ext uri="{BB962C8B-B14F-4D97-AF65-F5344CB8AC3E}">
        <p14:creationId xmlns:p14="http://schemas.microsoft.com/office/powerpoint/2010/main" val="22711953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4135" y="0"/>
            <a:ext cx="9467319" cy="6858000"/>
          </a:xfrm>
          <a:prstGeom prst="rect">
            <a:avLst/>
          </a:prstGeom>
        </p:spPr>
      </p:pic>
    </p:spTree>
    <p:extLst>
      <p:ext uri="{BB962C8B-B14F-4D97-AF65-F5344CB8AC3E}">
        <p14:creationId xmlns:p14="http://schemas.microsoft.com/office/powerpoint/2010/main" val="7592353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07799" y="2997266"/>
            <a:ext cx="3267531" cy="3010320"/>
          </a:xfrm>
          <a:prstGeom prst="rect">
            <a:avLst/>
          </a:prstGeom>
        </p:spPr>
      </p:pic>
      <p:sp>
        <p:nvSpPr>
          <p:cNvPr id="5" name="TextBox 4"/>
          <p:cNvSpPr txBox="1"/>
          <p:nvPr/>
        </p:nvSpPr>
        <p:spPr>
          <a:xfrm>
            <a:off x="132521" y="715618"/>
            <a:ext cx="10058399" cy="5786199"/>
          </a:xfrm>
          <a:prstGeom prst="rect">
            <a:avLst/>
          </a:prstGeom>
          <a:noFill/>
        </p:spPr>
        <p:txBody>
          <a:bodyPr wrap="square" rtlCol="0">
            <a:spAutoFit/>
          </a:bodyPr>
          <a:lstStyle/>
          <a:p>
            <a:r>
              <a:rPr lang="sr-Latn-RS" sz="3200" b="1" dirty="0"/>
              <a:t>POMO U DVA MOBILNA </a:t>
            </a:r>
            <a:r>
              <a:rPr lang="sr-Latn-RS" sz="3200" dirty="0"/>
              <a:t>Ć</a:t>
            </a:r>
            <a:br>
              <a:rPr lang="sr-Latn-RS" sz="3200" dirty="0"/>
            </a:br>
            <a:r>
              <a:rPr lang="sr-Latn-RS" sz="3200" b="1" dirty="0"/>
              <a:t>SKUVALI JAJE</a:t>
            </a:r>
            <a:r>
              <a:rPr lang="sr-Latn-RS" sz="2400" b="1" dirty="0"/>
              <a:t/>
            </a:r>
            <a:br>
              <a:rPr lang="sr-Latn-RS" sz="2400" b="1" dirty="0"/>
            </a:br>
            <a:r>
              <a:rPr lang="sr-Latn-RS" sz="2400" b="1" dirty="0"/>
              <a:t/>
            </a:r>
            <a:br>
              <a:rPr lang="sr-Latn-RS" sz="2400" b="1" dirty="0"/>
            </a:br>
            <a:r>
              <a:rPr lang="sr-Latn-RS" sz="2400" b="1" dirty="0"/>
              <a:t/>
            </a:r>
            <a:br>
              <a:rPr lang="sr-Latn-RS" sz="2400" b="1" dirty="0"/>
            </a:br>
            <a:r>
              <a:rPr lang="sr-Latn-RS" sz="2400" dirty="0"/>
              <a:t>Prilikom eksperimenta istraživači su stavili jaje</a:t>
            </a:r>
            <a:br>
              <a:rPr lang="sr-Latn-RS" sz="2400" dirty="0"/>
            </a:br>
            <a:r>
              <a:rPr lang="sr-Latn-RS" sz="2400" dirty="0"/>
              <a:t>u posudu od porculana(koji je dobar provodnik</a:t>
            </a:r>
            <a:br>
              <a:rPr lang="sr-Latn-RS" sz="2400" dirty="0"/>
            </a:br>
            <a:r>
              <a:rPr lang="sr-Latn-RS" sz="2400" dirty="0"/>
              <a:t>toplote) i sa obe strane jajeta postavili po jedan</a:t>
            </a:r>
            <a:br>
              <a:rPr lang="sr-Latn-RS" sz="2400" dirty="0"/>
            </a:br>
            <a:r>
              <a:rPr lang="sr-Latn-RS" sz="2400" dirty="0"/>
              <a:t>mobilni telefon. Nakon toga su sa prvog</a:t>
            </a:r>
            <a:br>
              <a:rPr lang="sr-Latn-RS" sz="2400" dirty="0"/>
            </a:br>
            <a:r>
              <a:rPr lang="sr-Latn-RS" sz="2400" dirty="0"/>
              <a:t>mobilnog telefona pozvali onaj sa druge</a:t>
            </a:r>
            <a:br>
              <a:rPr lang="sr-Latn-RS" sz="2400" dirty="0"/>
            </a:br>
            <a:r>
              <a:rPr lang="sr-Latn-RS" sz="2400" dirty="0"/>
              <a:t>strane jajeta. Nakon prvih petnaest minuta</a:t>
            </a:r>
            <a:br>
              <a:rPr lang="sr-Latn-RS" sz="2400" dirty="0"/>
            </a:br>
            <a:r>
              <a:rPr lang="sr-Latn-RS" sz="2400" dirty="0"/>
              <a:t>trajanja "razgovora" na jajetu nije bilo promena.</a:t>
            </a:r>
            <a:br>
              <a:rPr lang="sr-Latn-RS" sz="2400" dirty="0"/>
            </a:br>
            <a:r>
              <a:rPr lang="sr-Latn-RS" sz="2400" dirty="0"/>
              <a:t>Ali, nakon 20 minuta ljuska jajeta je počela da</a:t>
            </a:r>
            <a:br>
              <a:rPr lang="sr-Latn-RS" sz="2400" dirty="0"/>
            </a:br>
            <a:r>
              <a:rPr lang="sr-Latn-RS" sz="2400" dirty="0"/>
              <a:t>se zagreva. Nakon 40 minuta skuvalo se</a:t>
            </a:r>
            <a:br>
              <a:rPr lang="sr-Latn-RS" sz="2400" dirty="0"/>
            </a:br>
            <a:r>
              <a:rPr lang="sr-Latn-RS" sz="2400" dirty="0"/>
              <a:t>belance, a nakon 65 i žumance. </a:t>
            </a:r>
            <a:r>
              <a:rPr lang="sr-Latn-RS" dirty="0"/>
              <a:t/>
            </a:r>
            <a:br>
              <a:rPr lang="sr-Latn-RS" dirty="0"/>
            </a:br>
            <a:endParaRPr lang="sr-Latn-RS" dirty="0"/>
          </a:p>
        </p:txBody>
      </p:sp>
    </p:spTree>
    <p:extLst>
      <p:ext uri="{BB962C8B-B14F-4D97-AF65-F5344CB8AC3E}">
        <p14:creationId xmlns:p14="http://schemas.microsoft.com/office/powerpoint/2010/main" val="35329556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88437" y="1932008"/>
            <a:ext cx="2079132" cy="2613488"/>
          </a:xfrm>
          <a:prstGeom prst="rect">
            <a:avLst/>
          </a:prstGeom>
        </p:spPr>
      </p:pic>
      <p:pic>
        <p:nvPicPr>
          <p:cNvPr id="5" name="Picture 4"/>
          <p:cNvPicPr>
            <a:picLocks noChangeAspect="1"/>
          </p:cNvPicPr>
          <p:nvPr/>
        </p:nvPicPr>
        <p:blipFill>
          <a:blip r:embed="rId3"/>
          <a:stretch>
            <a:fillRect/>
          </a:stretch>
        </p:blipFill>
        <p:spPr>
          <a:xfrm>
            <a:off x="9382540" y="4545496"/>
            <a:ext cx="2079132" cy="2312504"/>
          </a:xfrm>
          <a:prstGeom prst="rect">
            <a:avLst/>
          </a:prstGeom>
        </p:spPr>
      </p:pic>
      <p:sp>
        <p:nvSpPr>
          <p:cNvPr id="6" name="TextBox 5"/>
          <p:cNvSpPr txBox="1"/>
          <p:nvPr/>
        </p:nvSpPr>
        <p:spPr>
          <a:xfrm>
            <a:off x="232643" y="521643"/>
            <a:ext cx="8945217" cy="6494085"/>
          </a:xfrm>
          <a:prstGeom prst="rect">
            <a:avLst/>
          </a:prstGeom>
          <a:noFill/>
        </p:spPr>
        <p:txBody>
          <a:bodyPr wrap="square" rtlCol="0">
            <a:spAutoFit/>
          </a:bodyPr>
          <a:lstStyle/>
          <a:p>
            <a:r>
              <a:rPr lang="sr-Latn-RS" sz="2000" b="1" dirty="0"/>
              <a:t>Pčele osete signal telefona!</a:t>
            </a:r>
            <a:br>
              <a:rPr lang="sr-Latn-RS" sz="2000" b="1" dirty="0"/>
            </a:br>
            <a:r>
              <a:rPr lang="sr-Latn-RS" sz="2000" dirty="0"/>
              <a:t>Sirom sveta u posjednjih nekoliko godina alarmantno se</a:t>
            </a:r>
            <a:br>
              <a:rPr lang="sr-Latn-RS" sz="2000" dirty="0"/>
            </a:br>
            <a:r>
              <a:rPr lang="sr-Latn-RS" sz="2000" dirty="0"/>
              <a:t>smanjio broj pčela i dosad se nije znalo što je tome uzrok. Iako</a:t>
            </a:r>
            <a:br>
              <a:rPr lang="sr-Latn-RS" sz="2000" dirty="0"/>
            </a:br>
            <a:r>
              <a:rPr lang="sr-Latn-RS" sz="2000" dirty="0"/>
              <a:t>u pčela nije pronađena nikakva bolest, njihov broj dramatično</a:t>
            </a:r>
            <a:br>
              <a:rPr lang="sr-Latn-RS" sz="2000" dirty="0"/>
            </a:br>
            <a:r>
              <a:rPr lang="sr-Latn-RS" sz="2000" dirty="0"/>
              <a:t>opada. </a:t>
            </a:r>
            <a:br>
              <a:rPr lang="sr-Latn-RS" sz="2000" dirty="0"/>
            </a:br>
            <a:r>
              <a:rPr lang="sr-Latn-RS" sz="2000" dirty="0"/>
              <a:t>Dosad su među moguće uzroke navodili nepoznate</a:t>
            </a:r>
            <a:br>
              <a:rPr lang="sr-Latn-RS" sz="2000" dirty="0"/>
            </a:br>
            <a:r>
              <a:rPr lang="sr-Latn-RS" sz="2000" dirty="0"/>
              <a:t>viruse, pesticide, genetski inženjering semena i klimatske</a:t>
            </a:r>
            <a:br>
              <a:rPr lang="sr-Latn-RS" sz="2000" dirty="0"/>
            </a:br>
            <a:r>
              <a:rPr lang="sr-Latn-RS" sz="2000" dirty="0"/>
              <a:t>promene, ali ni za što nisu pronađeni dokazi.</a:t>
            </a:r>
            <a:br>
              <a:rPr lang="sr-Latn-RS" sz="2000" dirty="0"/>
            </a:br>
            <a:r>
              <a:rPr lang="sr-Latn-RS" sz="2000" dirty="0"/>
              <a:t>Znanstvenici sa Sveučilišta Punjab u Indiji napravili su ogled u</a:t>
            </a:r>
            <a:br>
              <a:rPr lang="sr-Latn-RS" sz="2000" dirty="0"/>
            </a:br>
            <a:r>
              <a:rPr lang="sr-Latn-RS" sz="2000" dirty="0"/>
              <a:t>koji su uključili dve košnice pčela. U jednu košnicu su stavili</a:t>
            </a:r>
            <a:br>
              <a:rPr lang="sr-Latn-RS" sz="2000" dirty="0"/>
            </a:br>
            <a:r>
              <a:rPr lang="sr-Latn-RS" sz="2000" dirty="0"/>
              <a:t>mobilni telefon na kojem su dvaput dnevno simulirali poziv u</a:t>
            </a:r>
            <a:br>
              <a:rPr lang="sr-Latn-RS" sz="2000" dirty="0"/>
            </a:br>
            <a:r>
              <a:rPr lang="sr-Latn-RS" sz="2000" dirty="0"/>
              <a:t>trajanju od 15 minuta. U drugu košnicu su stavili imitaciju</a:t>
            </a:r>
            <a:br>
              <a:rPr lang="sr-Latn-RS" sz="2000" dirty="0"/>
            </a:br>
            <a:r>
              <a:rPr lang="sr-Latn-RS" sz="2000" dirty="0"/>
              <a:t>mobilnoga telefona koji nije davao nikakav signal.</a:t>
            </a:r>
            <a:br>
              <a:rPr lang="sr-Latn-RS" sz="2000" dirty="0"/>
            </a:br>
            <a:r>
              <a:rPr lang="sr-Latn-RS" sz="2000" dirty="0"/>
              <a:t>Nakon tri meseca znanstvenici su otkrili da se broj pčela u</a:t>
            </a:r>
            <a:br>
              <a:rPr lang="sr-Latn-RS" sz="2000" dirty="0"/>
            </a:br>
            <a:r>
              <a:rPr lang="sr-Latn-RS" sz="2000" dirty="0"/>
              <a:t>košnici s aktivnim mobilnim telefonom znatno smanjio. Pčele</a:t>
            </a:r>
            <a:br>
              <a:rPr lang="sr-Latn-RS" sz="2000" dirty="0"/>
            </a:br>
            <a:r>
              <a:rPr lang="sr-Latn-RS" sz="2000" dirty="0"/>
              <a:t>izložene zračenju mobilnog telefona su se neobično ponašale,</a:t>
            </a:r>
            <a:br>
              <a:rPr lang="sr-Latn-RS" sz="2000" dirty="0"/>
            </a:br>
            <a:r>
              <a:rPr lang="sr-Latn-RS" sz="2000" dirty="0"/>
              <a:t>izlegle su znatno manje jajašaca i nisu proizvele med.</a:t>
            </a:r>
            <a:br>
              <a:rPr lang="sr-Latn-RS" sz="2000" dirty="0"/>
            </a:br>
            <a:r>
              <a:rPr lang="sr-Latn-RS" sz="2000" dirty="0"/>
              <a:t>Ovim pokusom su znanstvenici u Punjabu potvrdili više godina</a:t>
            </a:r>
            <a:br>
              <a:rPr lang="sr-Latn-RS" sz="2000" dirty="0"/>
            </a:br>
            <a:r>
              <a:rPr lang="sr-Latn-RS" sz="2000" dirty="0"/>
              <a:t>spominjanu mogućnost da su mobilni telefoni krivci za tako</a:t>
            </a:r>
            <a:br>
              <a:rPr lang="sr-Latn-RS" sz="2000" dirty="0"/>
            </a:br>
            <a:r>
              <a:rPr lang="sr-Latn-RS" sz="2000" dirty="0"/>
              <a:t>rapidno izumiranje pčela na svijetu. </a:t>
            </a:r>
            <a:r>
              <a:rPr lang="sr-Latn-RS" sz="1600" dirty="0"/>
              <a:t/>
            </a:r>
            <a:br>
              <a:rPr lang="sr-Latn-RS" sz="1600" dirty="0"/>
            </a:br>
            <a:endParaRPr lang="sr-Latn-RS" sz="1600" dirty="0"/>
          </a:p>
        </p:txBody>
      </p:sp>
    </p:spTree>
    <p:extLst>
      <p:ext uri="{BB962C8B-B14F-4D97-AF65-F5344CB8AC3E}">
        <p14:creationId xmlns:p14="http://schemas.microsoft.com/office/powerpoint/2010/main" val="3444284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40226" y="3828660"/>
            <a:ext cx="5087060" cy="2619741"/>
          </a:xfrm>
          <a:prstGeom prst="rect">
            <a:avLst/>
          </a:prstGeom>
        </p:spPr>
      </p:pic>
      <p:sp>
        <p:nvSpPr>
          <p:cNvPr id="5" name="TextBox 4"/>
          <p:cNvSpPr txBox="1"/>
          <p:nvPr/>
        </p:nvSpPr>
        <p:spPr>
          <a:xfrm>
            <a:off x="424956" y="2146853"/>
            <a:ext cx="6215270" cy="5016758"/>
          </a:xfrm>
          <a:prstGeom prst="rect">
            <a:avLst/>
          </a:prstGeom>
          <a:noFill/>
        </p:spPr>
        <p:txBody>
          <a:bodyPr wrap="square" rtlCol="0">
            <a:spAutoFit/>
          </a:bodyPr>
          <a:lstStyle/>
          <a:p>
            <a:r>
              <a:rPr lang="sr-Latn-RS" sz="2000" dirty="0"/>
              <a:t>1895. godine Rentgen je otkrio da kristali barijumplantinocijanida sijaju kada se postave u blizini katodne</a:t>
            </a:r>
            <a:br>
              <a:rPr lang="sr-Latn-RS" sz="2000" dirty="0"/>
            </a:br>
            <a:r>
              <a:rPr lang="sr-Latn-RS" sz="2000" dirty="0"/>
              <a:t>cevi (staklene cevi sa fluorescentnim ekranom na jednom</a:t>
            </a:r>
            <a:br>
              <a:rPr lang="sr-Latn-RS" sz="2000" dirty="0"/>
            </a:br>
            <a:r>
              <a:rPr lang="sr-Latn-RS" sz="2000" dirty="0"/>
              <a:t>kraju koja stvara snop negativno naelektrisanih čestica),</a:t>
            </a:r>
            <a:br>
              <a:rPr lang="sr-Latn-RS" sz="2000" dirty="0"/>
            </a:br>
            <a:r>
              <a:rPr lang="sr-Latn-RS" sz="2000" dirty="0"/>
              <a:t>čak i kad je cev prekrivena kartonom. On je zaključio da je</a:t>
            </a:r>
            <a:br>
              <a:rPr lang="sr-Latn-RS" sz="2000" dirty="0"/>
            </a:br>
            <a:r>
              <a:rPr lang="sr-Latn-RS" sz="2000" dirty="0"/>
              <a:t>novi oblik energije bio emitovan iz cevi i da, nasuprot</a:t>
            </a:r>
            <a:br>
              <a:rPr lang="sr-Latn-RS" sz="2000" dirty="0"/>
            </a:br>
            <a:r>
              <a:rPr lang="sr-Latn-RS" sz="2000" dirty="0"/>
              <a:t>svetlosti, ova energija može da prolazi kroz karton utičući</a:t>
            </a:r>
            <a:br>
              <a:rPr lang="sr-Latn-RS" sz="2000" dirty="0"/>
            </a:br>
            <a:r>
              <a:rPr lang="sr-Latn-RS" sz="2000" dirty="0"/>
              <a:t>da kristali sijaju. Rentgen je nazvao ove talase X-zracima. </a:t>
            </a:r>
            <a:br>
              <a:rPr lang="sr-Latn-RS" sz="2000" dirty="0"/>
            </a:br>
            <a:r>
              <a:rPr lang="sr-Latn-RS" sz="2000" dirty="0"/>
              <a:t> </a:t>
            </a:r>
          </a:p>
        </p:txBody>
      </p:sp>
      <p:sp>
        <p:nvSpPr>
          <p:cNvPr id="7" name="TextBox 6"/>
          <p:cNvSpPr txBox="1"/>
          <p:nvPr/>
        </p:nvSpPr>
        <p:spPr>
          <a:xfrm>
            <a:off x="543339" y="503583"/>
            <a:ext cx="6400800" cy="1446550"/>
          </a:xfrm>
          <a:prstGeom prst="rect">
            <a:avLst/>
          </a:prstGeom>
          <a:noFill/>
        </p:spPr>
        <p:txBody>
          <a:bodyPr wrap="square" rtlCol="0">
            <a:spAutoFit/>
          </a:bodyPr>
          <a:lstStyle/>
          <a:p>
            <a:r>
              <a:rPr lang="sr-Latn-RS" sz="4400" b="1" dirty="0"/>
              <a:t>OKTRIĆE X-ZRAKA</a:t>
            </a:r>
            <a:r>
              <a:rPr lang="sr-Latn-RS" sz="4400" dirty="0"/>
              <a:t/>
            </a:r>
            <a:br>
              <a:rPr lang="sr-Latn-RS" sz="4400" dirty="0"/>
            </a:br>
            <a:r>
              <a:rPr lang="sr-Latn-RS" sz="4400" dirty="0"/>
              <a:t> </a:t>
            </a:r>
          </a:p>
        </p:txBody>
      </p:sp>
    </p:spTree>
    <p:extLst>
      <p:ext uri="{BB962C8B-B14F-4D97-AF65-F5344CB8AC3E}">
        <p14:creationId xmlns:p14="http://schemas.microsoft.com/office/powerpoint/2010/main" val="2246896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3545" y="0"/>
            <a:ext cx="9280715" cy="6848164"/>
          </a:xfrm>
          <a:prstGeom prst="rect">
            <a:avLst/>
          </a:prstGeom>
        </p:spPr>
      </p:pic>
    </p:spTree>
    <p:extLst>
      <p:ext uri="{BB962C8B-B14F-4D97-AF65-F5344CB8AC3E}">
        <p14:creationId xmlns:p14="http://schemas.microsoft.com/office/powerpoint/2010/main" val="28687121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793" y="0"/>
            <a:ext cx="9203468" cy="6845331"/>
          </a:xfrm>
          <a:prstGeom prst="rect">
            <a:avLst/>
          </a:prstGeom>
        </p:spPr>
      </p:pic>
    </p:spTree>
    <p:extLst>
      <p:ext uri="{BB962C8B-B14F-4D97-AF65-F5344CB8AC3E}">
        <p14:creationId xmlns:p14="http://schemas.microsoft.com/office/powerpoint/2010/main" val="10698849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7983" y="2729948"/>
            <a:ext cx="10774017" cy="1323439"/>
          </a:xfrm>
          <a:prstGeom prst="rect">
            <a:avLst/>
          </a:prstGeom>
          <a:noFill/>
        </p:spPr>
        <p:txBody>
          <a:bodyPr wrap="square" rtlCol="0">
            <a:spAutoFit/>
          </a:bodyPr>
          <a:lstStyle/>
          <a:p>
            <a:r>
              <a:rPr lang="sr-Latn-RS" sz="8000" dirty="0"/>
              <a:t>HVALA NA PAŽNJI! </a:t>
            </a:r>
          </a:p>
        </p:txBody>
      </p:sp>
    </p:spTree>
    <p:extLst>
      <p:ext uri="{BB962C8B-B14F-4D97-AF65-F5344CB8AC3E}">
        <p14:creationId xmlns:p14="http://schemas.microsoft.com/office/powerpoint/2010/main" val="1539935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Elektromagnetni talasi </a:t>
            </a:r>
          </a:p>
        </p:txBody>
      </p:sp>
      <p:sp>
        <p:nvSpPr>
          <p:cNvPr id="3" name="Content Placeholder 2"/>
          <p:cNvSpPr>
            <a:spLocks noGrp="1"/>
          </p:cNvSpPr>
          <p:nvPr>
            <p:ph idx="1"/>
          </p:nvPr>
        </p:nvSpPr>
        <p:spPr>
          <a:xfrm>
            <a:off x="92765" y="1841707"/>
            <a:ext cx="11688418" cy="4532244"/>
          </a:xfrm>
        </p:spPr>
        <p:txBody>
          <a:bodyPr/>
          <a:lstStyle/>
          <a:p>
            <a:r>
              <a:rPr lang="sr-Latn-RS" dirty="0"/>
              <a:t>Svi talasi prenose energiju kroz prostor. Elektromagnetni talasi prenose specijalni oblik energije koji se opštim imenom naziva zračenje.</a:t>
            </a:r>
          </a:p>
          <a:p>
            <a:r>
              <a:rPr lang="sr-Latn-RS" dirty="0"/>
              <a:t>Život na zemlji odvija se u uslovima neprekidnog delovanja elektromagnetnog zračenja. Postoje veoma različiti izvori zračenja: svjetlosni talasi, radio-talasi, mikrotalasi i X-zraci (rentgen),elektromagnetski vibratori, živino-kvarcne cevi, radioaktivno raspadanje materijala, uređaji za induktivno zagrevanje, radari, radio</a:t>
            </a:r>
            <a:br>
              <a:rPr lang="sr-Latn-RS" dirty="0"/>
            </a:br>
            <a:r>
              <a:rPr lang="sr-Latn-RS" dirty="0"/>
              <a:t> i televizijski predajnici, dalekovodi visokog</a:t>
            </a:r>
            <a:br>
              <a:rPr lang="sr-Latn-RS" dirty="0"/>
            </a:br>
            <a:r>
              <a:rPr lang="sr-Latn-RS" dirty="0"/>
              <a:t> napona,mobilni telefoni</a:t>
            </a:r>
          </a:p>
          <a:p>
            <a:r>
              <a:rPr lang="sr-Latn-RS" dirty="0"/>
              <a:t>Ona može da se prostire i kroz vakum, gde </a:t>
            </a:r>
            <a:br>
              <a:rPr lang="sr-Latn-RS" dirty="0"/>
            </a:br>
            <a:r>
              <a:rPr lang="sr-Latn-RS" dirty="0"/>
              <a:t>nema nikakve materije. Svi elektromagnetni</a:t>
            </a:r>
            <a:br>
              <a:rPr lang="sr-Latn-RS" dirty="0"/>
            </a:br>
            <a:r>
              <a:rPr lang="sr-Latn-RS" dirty="0"/>
              <a:t> talasi, uključujući i svetlost, putuju kroz </a:t>
            </a:r>
            <a:br>
              <a:rPr lang="sr-Latn-RS" dirty="0"/>
            </a:br>
            <a:r>
              <a:rPr lang="sr-Latn-RS" dirty="0"/>
              <a:t>vakuum brzinom od 300 000 kilometara</a:t>
            </a:r>
            <a:br>
              <a:rPr lang="sr-Latn-RS" dirty="0"/>
            </a:br>
            <a:r>
              <a:rPr lang="sr-Latn-RS" dirty="0"/>
              <a:t> u sekundi. </a:t>
            </a:r>
          </a:p>
        </p:txBody>
      </p:sp>
      <p:pic>
        <p:nvPicPr>
          <p:cNvPr id="4" name="Picture 3"/>
          <p:cNvPicPr>
            <a:picLocks noChangeAspect="1"/>
          </p:cNvPicPr>
          <p:nvPr/>
        </p:nvPicPr>
        <p:blipFill>
          <a:blip r:embed="rId2"/>
          <a:stretch>
            <a:fillRect/>
          </a:stretch>
        </p:blipFill>
        <p:spPr>
          <a:xfrm>
            <a:off x="5540401" y="3826775"/>
            <a:ext cx="6544588" cy="2915057"/>
          </a:xfrm>
          <a:prstGeom prst="rect">
            <a:avLst/>
          </a:prstGeom>
        </p:spPr>
      </p:pic>
    </p:spTree>
    <p:extLst>
      <p:ext uri="{BB962C8B-B14F-4D97-AF65-F5344CB8AC3E}">
        <p14:creationId xmlns:p14="http://schemas.microsoft.com/office/powerpoint/2010/main" val="31279449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Talasne dužine</a:t>
            </a:r>
          </a:p>
        </p:txBody>
      </p:sp>
      <p:pic>
        <p:nvPicPr>
          <p:cNvPr id="4" name="Picture 3"/>
          <p:cNvPicPr>
            <a:picLocks noChangeAspect="1"/>
          </p:cNvPicPr>
          <p:nvPr/>
        </p:nvPicPr>
        <p:blipFill>
          <a:blip r:embed="rId2"/>
          <a:stretch>
            <a:fillRect/>
          </a:stretch>
        </p:blipFill>
        <p:spPr>
          <a:xfrm>
            <a:off x="3990831" y="1895061"/>
            <a:ext cx="8201169" cy="4962939"/>
          </a:xfrm>
          <a:prstGeom prst="rect">
            <a:avLst/>
          </a:prstGeom>
        </p:spPr>
      </p:pic>
      <p:sp>
        <p:nvSpPr>
          <p:cNvPr id="6" name="TextBox 5"/>
          <p:cNvSpPr txBox="1"/>
          <p:nvPr/>
        </p:nvSpPr>
        <p:spPr>
          <a:xfrm>
            <a:off x="251791" y="2199861"/>
            <a:ext cx="3538331" cy="4401205"/>
          </a:xfrm>
          <a:prstGeom prst="rect">
            <a:avLst/>
          </a:prstGeom>
          <a:noFill/>
        </p:spPr>
        <p:txBody>
          <a:bodyPr wrap="square" rtlCol="0">
            <a:spAutoFit/>
          </a:bodyPr>
          <a:lstStyle/>
          <a:p>
            <a:r>
              <a:rPr lang="sr-Latn-RS" sz="2800" dirty="0"/>
              <a:t>Istraženi opseg elektromagnetnih talasa obuhvata područje talasnih dužina od 107 do 10-14 cm i frekvencije od 50 do 1024 Hz i veće za kosmička zračenja. </a:t>
            </a:r>
          </a:p>
        </p:txBody>
      </p:sp>
    </p:spTree>
    <p:extLst>
      <p:ext uri="{BB962C8B-B14F-4D97-AF65-F5344CB8AC3E}">
        <p14:creationId xmlns:p14="http://schemas.microsoft.com/office/powerpoint/2010/main" val="17411336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Podela štetnih zračenja</a:t>
            </a:r>
          </a:p>
        </p:txBody>
      </p:sp>
      <p:sp>
        <p:nvSpPr>
          <p:cNvPr id="3" name="Content Placeholder 2"/>
          <p:cNvSpPr>
            <a:spLocks noGrp="1"/>
          </p:cNvSpPr>
          <p:nvPr>
            <p:ph idx="1"/>
          </p:nvPr>
        </p:nvSpPr>
        <p:spPr>
          <a:xfrm>
            <a:off x="212035" y="2222287"/>
            <a:ext cx="11820939" cy="4337539"/>
          </a:xfrm>
        </p:spPr>
        <p:txBody>
          <a:bodyPr/>
          <a:lstStyle/>
          <a:p>
            <a:r>
              <a:rPr lang="sr-Latn-RS" dirty="0"/>
              <a:t>Geopatogena zračenja su štetna zračenja čiji se izvori nalaze ispod površine zemlje. Njihovu pojavu moze da izazove sve ono što preseca, raslojava ili na bilo koji drugi naĉin remeti prirodne homogenosti Zemljinih slojeva. U ovu grupu zračenja spadaju: </a:t>
            </a:r>
          </a:p>
          <a:p>
            <a:r>
              <a:rPr lang="sr-Latn-RS" dirty="0"/>
              <a:t>1.zračenje podzemnih vodenih tokova </a:t>
            </a:r>
          </a:p>
          <a:p>
            <a:r>
              <a:rPr lang="sr-Latn-RS" dirty="0"/>
              <a:t>  2.zračenje ruda i minerala</a:t>
            </a:r>
          </a:p>
          <a:p>
            <a:r>
              <a:rPr lang="sr-Latn-RS" dirty="0"/>
              <a:t> 3.zračenje geoloških pukotina (loma) </a:t>
            </a:r>
          </a:p>
          <a:p>
            <a:r>
              <a:rPr lang="sr-Latn-RS" dirty="0"/>
              <a:t>4.zračenja nastala raspadanjem organskih </a:t>
            </a:r>
          </a:p>
        </p:txBody>
      </p:sp>
    </p:spTree>
    <p:extLst>
      <p:ext uri="{BB962C8B-B14F-4D97-AF65-F5344CB8AC3E}">
        <p14:creationId xmlns:p14="http://schemas.microsoft.com/office/powerpoint/2010/main" val="40084259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99" y="1881809"/>
            <a:ext cx="6093496" cy="4472608"/>
          </a:xfrm>
          <a:prstGeom prst="rect">
            <a:avLst/>
          </a:prstGeom>
        </p:spPr>
      </p:pic>
      <p:pic>
        <p:nvPicPr>
          <p:cNvPr id="5" name="Picture 4"/>
          <p:cNvPicPr>
            <a:picLocks noChangeAspect="1"/>
          </p:cNvPicPr>
          <p:nvPr/>
        </p:nvPicPr>
        <p:blipFill>
          <a:blip r:embed="rId3"/>
          <a:stretch>
            <a:fillRect/>
          </a:stretch>
        </p:blipFill>
        <p:spPr>
          <a:xfrm>
            <a:off x="6101595" y="1895061"/>
            <a:ext cx="6090405" cy="4459356"/>
          </a:xfrm>
          <a:prstGeom prst="rect">
            <a:avLst/>
          </a:prstGeom>
        </p:spPr>
      </p:pic>
    </p:spTree>
    <p:extLst>
      <p:ext uri="{BB962C8B-B14F-4D97-AF65-F5344CB8AC3E}">
        <p14:creationId xmlns:p14="http://schemas.microsoft.com/office/powerpoint/2010/main" val="17646144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Tehnička zračenja</a:t>
            </a:r>
          </a:p>
        </p:txBody>
      </p:sp>
      <p:sp>
        <p:nvSpPr>
          <p:cNvPr id="3" name="Content Placeholder 2"/>
          <p:cNvSpPr>
            <a:spLocks noGrp="1"/>
          </p:cNvSpPr>
          <p:nvPr>
            <p:ph idx="1"/>
          </p:nvPr>
        </p:nvSpPr>
        <p:spPr>
          <a:xfrm>
            <a:off x="185529" y="2040835"/>
            <a:ext cx="11781183" cy="4638261"/>
          </a:xfrm>
        </p:spPr>
        <p:txBody>
          <a:bodyPr/>
          <a:lstStyle/>
          <a:p>
            <a:r>
              <a:rPr lang="sr-Latn-RS" dirty="0"/>
              <a:t>Tehnička zračenja - sa početkom industrijalizacije i pojavom novih tehniĉkih uređaja različitog porekla i namene, pojavili su se i novi tehnički izvori zračenja. Sa napretkom tehnologije i potrošačke elektronike, štetnost ovih zračenja se iz dana u dan povećava, ali se istovremeno povećava i ekološka svest ljudi. Tehnička zračenja se mogu podeliti u sledeće grupe: </a:t>
            </a:r>
          </a:p>
          <a:p>
            <a:r>
              <a:rPr lang="sr-Latn-RS" dirty="0"/>
              <a:t>a) Nejoniziraju a: ć električna (struja) </a:t>
            </a:r>
          </a:p>
          <a:p>
            <a:r>
              <a:rPr lang="sr-Latn-RS" dirty="0"/>
              <a:t>b) Joniziraju a ć alfa zraci (jezgro helijuma), beta zraci (elektroni) (-), neutroni (nenaelektrisane ĉestice), gama i x zraci (em energija) </a:t>
            </a:r>
          </a:p>
          <a:p>
            <a:r>
              <a:rPr lang="sr-Latn-RS" dirty="0"/>
              <a:t>c) Mehaničke vibracije: prevozna sredstva, rad na teškim mašinama, ultrazvuĉne vibracije, neispravnih mašina </a:t>
            </a:r>
          </a:p>
        </p:txBody>
      </p:sp>
    </p:spTree>
    <p:extLst>
      <p:ext uri="{BB962C8B-B14F-4D97-AF65-F5344CB8AC3E}">
        <p14:creationId xmlns:p14="http://schemas.microsoft.com/office/powerpoint/2010/main" val="1731416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6551" y="0"/>
            <a:ext cx="9480177" cy="6858000"/>
          </a:xfrm>
          <a:prstGeom prst="rect">
            <a:avLst/>
          </a:prstGeom>
        </p:spPr>
      </p:pic>
    </p:spTree>
    <p:extLst>
      <p:ext uri="{BB962C8B-B14F-4D97-AF65-F5344CB8AC3E}">
        <p14:creationId xmlns:p14="http://schemas.microsoft.com/office/powerpoint/2010/main" val="24727192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775"/>
            <a:ext cx="11648661" cy="2001077"/>
          </a:xfrm>
        </p:spPr>
        <p:txBody>
          <a:bodyPr>
            <a:noAutofit/>
          </a:bodyPr>
          <a:lstStyle/>
          <a:p>
            <a:r>
              <a:rPr lang="sr-Latn-RS" sz="2400" dirty="0"/>
              <a:t>Ne postoji prostor u kojem čovek radi, živi ili spava, a u kojem nema štetnih zračenja. Duga izloženost kompleksnom uticaju štetnih zračenja isključivo remeti energetsku strukturu bioloških sistema, a to se odražava tako što dolazi do pojave raznih oboljenja, kako psiho-mentalnih tako i fizičkih. Dugi uticaj štetnih zračenja kod slabije građenih ličnosti,dovodi do pojave                               </a:t>
            </a:r>
            <a:br>
              <a:rPr lang="sr-Latn-RS" sz="2400" dirty="0"/>
            </a:br>
            <a:r>
              <a:rPr lang="sr-Latn-RS" sz="2400" dirty="0"/>
              <a:t>                                                     najštetnijih oboljenja, pa čak i do smrti.</a:t>
            </a:r>
          </a:p>
        </p:txBody>
      </p:sp>
      <p:pic>
        <p:nvPicPr>
          <p:cNvPr id="2" name="Picture 1"/>
          <p:cNvPicPr>
            <a:picLocks noChangeAspect="1"/>
          </p:cNvPicPr>
          <p:nvPr/>
        </p:nvPicPr>
        <p:blipFill>
          <a:blip r:embed="rId2"/>
          <a:stretch>
            <a:fillRect/>
          </a:stretch>
        </p:blipFill>
        <p:spPr>
          <a:xfrm>
            <a:off x="1965914" y="2663687"/>
            <a:ext cx="2738607" cy="2760087"/>
          </a:xfrm>
          <a:prstGeom prst="rect">
            <a:avLst/>
          </a:prstGeom>
        </p:spPr>
      </p:pic>
      <p:pic>
        <p:nvPicPr>
          <p:cNvPr id="4" name="Picture 3"/>
          <p:cNvPicPr>
            <a:picLocks noChangeAspect="1"/>
          </p:cNvPicPr>
          <p:nvPr/>
        </p:nvPicPr>
        <p:blipFill>
          <a:blip r:embed="rId3"/>
          <a:stretch>
            <a:fillRect/>
          </a:stretch>
        </p:blipFill>
        <p:spPr>
          <a:xfrm>
            <a:off x="6162261" y="2555852"/>
            <a:ext cx="4093463" cy="2760087"/>
          </a:xfrm>
          <a:prstGeom prst="rect">
            <a:avLst/>
          </a:prstGeom>
        </p:spPr>
      </p:pic>
      <p:sp>
        <p:nvSpPr>
          <p:cNvPr id="5" name="TextBox 4"/>
          <p:cNvSpPr txBox="1"/>
          <p:nvPr/>
        </p:nvSpPr>
        <p:spPr>
          <a:xfrm>
            <a:off x="768626" y="5552661"/>
            <a:ext cx="10787270" cy="830997"/>
          </a:xfrm>
          <a:prstGeom prst="rect">
            <a:avLst/>
          </a:prstGeom>
          <a:noFill/>
        </p:spPr>
        <p:txBody>
          <a:bodyPr wrap="square" rtlCol="0">
            <a:spAutoFit/>
          </a:bodyPr>
          <a:lstStyle/>
          <a:p>
            <a:r>
              <a:rPr lang="sr-Latn-RS" sz="2400" dirty="0"/>
              <a:t>Najopasnija mesta su ona na kojima se čovek zadržava,a to su krevet ili radno mesto. </a:t>
            </a:r>
          </a:p>
        </p:txBody>
      </p:sp>
    </p:spTree>
    <p:extLst>
      <p:ext uri="{BB962C8B-B14F-4D97-AF65-F5344CB8AC3E}">
        <p14:creationId xmlns:p14="http://schemas.microsoft.com/office/powerpoint/2010/main" val="41023161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Uticaj elektromagnetnih polja na životnu sredinu</a:t>
            </a:r>
          </a:p>
        </p:txBody>
      </p:sp>
      <p:sp>
        <p:nvSpPr>
          <p:cNvPr id="3" name="Content Placeholder 2"/>
          <p:cNvSpPr>
            <a:spLocks noGrp="1"/>
          </p:cNvSpPr>
          <p:nvPr>
            <p:ph idx="1"/>
          </p:nvPr>
        </p:nvSpPr>
        <p:spPr>
          <a:xfrm>
            <a:off x="810000" y="2566844"/>
            <a:ext cx="10554574" cy="3636511"/>
          </a:xfrm>
        </p:spPr>
        <p:txBody>
          <a:bodyPr>
            <a:normAutofit fontScale="92500" lnSpcReduction="20000"/>
          </a:bodyPr>
          <a:lstStyle/>
          <a:p>
            <a:r>
              <a:rPr lang="sr-Latn-RS" sz="2200" dirty="0"/>
              <a:t>Eksperimentima na životinjama, dopunjenim rezultatima istraživanja zdravstvenog stanja ljudi zaposlenih u zoni elektromagnetnog zračenja, dokazano je da izlaganje živog organzma elektromagnetnom zračenju dovodi do bioloških oštećenja organizma pa i do smrti. Povrede mogu biti akutne i hronične. Stepen oštećenja zavisi od intenziteta primljene zračene energije, trajanja izlaganja organizma zračenju i od frekvencije izvora zračenja</a:t>
            </a:r>
          </a:p>
          <a:p>
            <a:r>
              <a:rPr lang="sr-Latn-RS" sz="2200" dirty="0"/>
              <a:t>Ukoliko se živi organizam nađe u snažnom elektromagnetnom polju, tok promena je identičan kao i pri prekomernom zagrevanju bilo kojim izvorom toplote. Pod uticajem apsorbovane energije, joni u tkivima organizma prelaze u toplotno kretanje, stvaraju se struje visoke frekvencije, koje različito utiču na rad različitih sistema organizma. </a:t>
            </a:r>
          </a:p>
          <a:p>
            <a:r>
              <a:rPr lang="sr-Latn-RS" sz="2200" dirty="0"/>
              <a:t>Dosadašnja ispitivanja nesumnjivo potvrdjuju da usled dejstva elektromagnetnog zračenja postoji termički i netermički efekat. </a:t>
            </a:r>
          </a:p>
          <a:p>
            <a:endParaRPr lang="sr-Latn-RS" dirty="0"/>
          </a:p>
        </p:txBody>
      </p:sp>
    </p:spTree>
    <p:extLst>
      <p:ext uri="{BB962C8B-B14F-4D97-AF65-F5344CB8AC3E}">
        <p14:creationId xmlns:p14="http://schemas.microsoft.com/office/powerpoint/2010/main" val="21345563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85</TotalTime>
  <Words>515</Words>
  <Application>Microsoft Office PowerPoint</Application>
  <PresentationFormat>Widescreen</PresentationFormat>
  <Paragraphs>30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Century Gothic</vt:lpstr>
      <vt:lpstr>Wingdings 2</vt:lpstr>
      <vt:lpstr>Quotable</vt:lpstr>
      <vt:lpstr>ELEKTROMAGNETNI TALASI</vt:lpstr>
      <vt:lpstr>Elektromagnetni talasi </vt:lpstr>
      <vt:lpstr>Talasne dužine</vt:lpstr>
      <vt:lpstr>Podela štetnih zračenja</vt:lpstr>
      <vt:lpstr>PowerPoint Presentation</vt:lpstr>
      <vt:lpstr>Tehnička zračenja</vt:lpstr>
      <vt:lpstr>PowerPoint Presentation</vt:lpstr>
      <vt:lpstr>PowerPoint Presentation</vt:lpstr>
      <vt:lpstr>Uticaj elektromagnetnih polja na životnu sredinu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Elektromagnetni talasi</dc:title>
  <dc:creator>uSER</dc:creator>
  <cp:lastModifiedBy>Gordan</cp:lastModifiedBy>
  <cp:revision>12</cp:revision>
  <dcterms:created xsi:type="dcterms:W3CDTF">2016-12-19T21:29:36Z</dcterms:created>
  <dcterms:modified xsi:type="dcterms:W3CDTF">2016-12-20T12:43:20Z</dcterms:modified>
</cp:coreProperties>
</file>